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sldIdLst>
    <p:sldId id="274" r:id="rId5"/>
    <p:sldId id="275" r:id="rId6"/>
  </p:sldIdLst>
  <p:sldSz cx="96012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3A5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54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ustomXml" Target="../customXml/item4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496" y="3291483"/>
            <a:ext cx="8652113" cy="3525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251" y="1056640"/>
            <a:ext cx="8389240" cy="1605167"/>
          </a:xfrm>
          <a:effectLst/>
        </p:spPr>
        <p:txBody>
          <a:bodyPr anchor="b">
            <a:normAutofit/>
          </a:bodyPr>
          <a:lstStyle>
            <a:lvl1pPr>
              <a:defRPr sz="37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51" y="2661807"/>
            <a:ext cx="8389240" cy="62967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 cap="all">
                <a:solidFill>
                  <a:schemeClr val="accent2"/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15396-44BA-4FBD-A49D-1C0AF4BDABB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127" y="4067371"/>
            <a:ext cx="2707538" cy="27505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8E96DF-B357-4CE7-940D-34725C61A2B6}"/>
              </a:ext>
            </a:extLst>
          </p:cNvPr>
          <p:cNvSpPr/>
          <p:nvPr userDrawn="1"/>
        </p:nvSpPr>
        <p:spPr>
          <a:xfrm>
            <a:off x="478815" y="4066087"/>
            <a:ext cx="8652113" cy="2750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FB2A0-50CB-491D-B717-CDE914A9275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127" y="4066087"/>
            <a:ext cx="2707538" cy="27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3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960871" y="639707"/>
            <a:ext cx="2160269" cy="62047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1" y="720774"/>
            <a:ext cx="1578279" cy="55286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52" y="720774"/>
            <a:ext cx="6218319" cy="552861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2518" y="6353212"/>
            <a:ext cx="995056" cy="38946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252" y="6348598"/>
            <a:ext cx="6218319" cy="389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7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51" y="2376537"/>
            <a:ext cx="8389240" cy="3872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>
            <a:extLst>
              <a:ext uri="{FF2B5EF4-FFF2-40B4-BE49-F238E27FC236}">
                <a16:creationId xmlns:a16="http://schemas.microsoft.com/office/drawing/2014/main" id="{B6A67412-2E0C-4C3B-85E9-793E75BDAEA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42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75279" y="5484772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53" y="3239011"/>
            <a:ext cx="8389239" cy="1605167"/>
          </a:xfrm>
        </p:spPr>
        <p:txBody>
          <a:bodyPr anchor="b">
            <a:normAutofit/>
          </a:bodyPr>
          <a:lstStyle>
            <a:lvl1pPr algn="l">
              <a:defRPr sz="378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53" y="4844178"/>
            <a:ext cx="8389239" cy="64059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 cap="all">
                <a:solidFill>
                  <a:schemeClr val="accent2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C6BEC-2877-4FB1-91DD-30DDCA5C4BF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3746" y="5472585"/>
            <a:ext cx="1344168" cy="13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52" y="2376536"/>
            <a:ext cx="4094503" cy="38752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446" y="2376537"/>
            <a:ext cx="4103045" cy="38752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DOA_LOGOS_Option2 (002)">
            <a:extLst>
              <a:ext uri="{FF2B5EF4-FFF2-40B4-BE49-F238E27FC236}">
                <a16:creationId xmlns:a16="http://schemas.microsoft.com/office/drawing/2014/main" id="{FCE4DB44-5951-459A-9A0A-8E2613FEA28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50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580" y="2376537"/>
            <a:ext cx="3773175" cy="614679"/>
          </a:xfrm>
        </p:spPr>
        <p:txBody>
          <a:bodyPr anchor="b">
            <a:noAutofit/>
          </a:bodyPr>
          <a:lstStyle>
            <a:lvl1pPr marL="0" indent="0">
              <a:buNone/>
              <a:defRPr sz="2310" b="0">
                <a:solidFill>
                  <a:schemeClr val="accent2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52" y="3121121"/>
            <a:ext cx="4094503" cy="313066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7774" y="2376537"/>
            <a:ext cx="3781717" cy="614679"/>
          </a:xfrm>
        </p:spPr>
        <p:txBody>
          <a:bodyPr anchor="b">
            <a:noAutofit/>
          </a:bodyPr>
          <a:lstStyle>
            <a:lvl1pPr marL="0" indent="0">
              <a:buNone/>
              <a:defRPr sz="2310" b="0">
                <a:solidFill>
                  <a:schemeClr val="accent2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446" y="3121121"/>
            <a:ext cx="4103045" cy="313066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DOA_LOGOS_Option2 (002)">
            <a:extLst>
              <a:ext uri="{FF2B5EF4-FFF2-40B4-BE49-F238E27FC236}">
                <a16:creationId xmlns:a16="http://schemas.microsoft.com/office/drawing/2014/main" id="{2BB392A1-D532-4F95-A8FB-416967722D4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68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OA_LOGOS_Option2 (002)">
            <a:extLst>
              <a:ext uri="{FF2B5EF4-FFF2-40B4-BE49-F238E27FC236}">
                <a16:creationId xmlns:a16="http://schemas.microsoft.com/office/drawing/2014/main" id="{0D90A222-B776-4DC7-89F3-EE051BF124A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02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OA_LOGOS_Option2 (002)">
            <a:extLst>
              <a:ext uri="{FF2B5EF4-FFF2-40B4-BE49-F238E27FC236}">
                <a16:creationId xmlns:a16="http://schemas.microsoft.com/office/drawing/2014/main" id="{29D48B08-D530-4C3F-B3AB-3D9C29CE129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45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4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75279" y="5484771"/>
            <a:ext cx="8650642" cy="13596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20" y="5613116"/>
            <a:ext cx="3713456" cy="735482"/>
          </a:xfrm>
        </p:spPr>
        <p:txBody>
          <a:bodyPr anchor="ctr"/>
          <a:lstStyle>
            <a:lvl1pPr algn="l">
              <a:defRPr sz="21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19" y="641280"/>
            <a:ext cx="8652420" cy="4485120"/>
          </a:xfrm>
        </p:spPr>
        <p:txBody>
          <a:bodyPr anchor="ctr"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90">
                <a:solidFill>
                  <a:schemeClr val="tx2"/>
                </a:solidFill>
              </a:defRPr>
            </a:lvl2pPr>
            <a:lvl3pPr>
              <a:defRPr sz="1680">
                <a:solidFill>
                  <a:schemeClr val="tx2"/>
                </a:solidFill>
              </a:defRPr>
            </a:lvl3pPr>
            <a:lvl4pPr>
              <a:defRPr sz="1470">
                <a:solidFill>
                  <a:schemeClr val="tx2"/>
                </a:solidFill>
              </a:defRPr>
            </a:lvl4pPr>
            <a:lvl5pPr>
              <a:defRPr sz="1470">
                <a:solidFill>
                  <a:schemeClr val="tx2"/>
                </a:solidFill>
              </a:defRPr>
            </a:lvl5pPr>
            <a:lvl6pPr>
              <a:defRPr sz="1470">
                <a:solidFill>
                  <a:schemeClr val="tx2"/>
                </a:solidFill>
              </a:defRPr>
            </a:lvl6pPr>
            <a:lvl7pPr>
              <a:defRPr sz="1470">
                <a:solidFill>
                  <a:schemeClr val="tx2"/>
                </a:solidFill>
              </a:defRPr>
            </a:lvl7pPr>
            <a:lvl8pPr>
              <a:defRPr sz="1470">
                <a:solidFill>
                  <a:schemeClr val="tx2"/>
                </a:solidFill>
              </a:defRPr>
            </a:lvl8pPr>
            <a:lvl9pPr>
              <a:defRPr sz="147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0899" y="5613115"/>
            <a:ext cx="4478593" cy="735483"/>
          </a:xfrm>
        </p:spPr>
        <p:txBody>
          <a:bodyPr anchor="ctr">
            <a:normAutofit/>
          </a:bodyPr>
          <a:lstStyle>
            <a:lvl1pPr marL="0" indent="0" algn="r">
              <a:buNone/>
              <a:defRPr sz="1155">
                <a:solidFill>
                  <a:schemeClr val="bg1"/>
                </a:solidFill>
              </a:defRPr>
            </a:lvl1pPr>
            <a:lvl2pPr marL="480060" indent="0">
              <a:buNone/>
              <a:defRPr sz="1155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6F4F4E-668A-47D1-B6BF-2C804C6B0A7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523" y="5484098"/>
            <a:ext cx="1344168" cy="13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51" y="5006281"/>
            <a:ext cx="8389240" cy="604521"/>
          </a:xfrm>
        </p:spPr>
        <p:txBody>
          <a:bodyPr anchor="b">
            <a:normAutofit/>
          </a:bodyPr>
          <a:lstStyle>
            <a:lvl1pPr algn="l">
              <a:defRPr sz="25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98" y="639707"/>
            <a:ext cx="8650641" cy="379440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51" y="5610802"/>
            <a:ext cx="8389240" cy="638582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>
            <a:extLst>
              <a:ext uri="{FF2B5EF4-FFF2-40B4-BE49-F238E27FC236}">
                <a16:creationId xmlns:a16="http://schemas.microsoft.com/office/drawing/2014/main" id="{DB22F37F-7D62-4F74-A077-CD11206A3C15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37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4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251" y="733306"/>
            <a:ext cx="8389240" cy="1155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51" y="2376537"/>
            <a:ext cx="8389240" cy="3872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7293" y="6353212"/>
            <a:ext cx="2240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252" y="6348598"/>
            <a:ext cx="511411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500" y="6353212"/>
            <a:ext cx="80899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0496" y="470747"/>
            <a:ext cx="2855904" cy="11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274801" y="470747"/>
            <a:ext cx="2846340" cy="115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377431" y="470747"/>
            <a:ext cx="2846340" cy="115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9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80060" rtl="0" eaLnBrk="1" latinLnBrk="0" hangingPunct="1">
        <a:spcBef>
          <a:spcPct val="0"/>
        </a:spcBef>
        <a:buNone/>
        <a:defRPr sz="29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300" indent="-3213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90" kern="1200">
          <a:solidFill>
            <a:schemeClr val="tx2"/>
          </a:solidFill>
          <a:latin typeface="+mn-lt"/>
          <a:ea typeface="+mn-ea"/>
          <a:cs typeface="+mn-cs"/>
        </a:defRPr>
      </a:lvl1pPr>
      <a:lvl2pPr marL="661500" indent="-3213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8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835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70" kern="1200">
          <a:solidFill>
            <a:schemeClr val="tx2"/>
          </a:solidFill>
          <a:latin typeface="+mn-lt"/>
          <a:ea typeface="+mn-ea"/>
          <a:cs typeface="+mn-cs"/>
        </a:defRPr>
      </a:lvl3pPr>
      <a:lvl4pPr marL="1304100" indent="-2457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4pPr>
      <a:lvl5pPr marL="1682100" indent="-2457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5pPr>
      <a:lvl6pPr marL="1995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6pPr>
      <a:lvl7pPr marL="2310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7pPr>
      <a:lvl8pPr marL="2625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8pPr>
      <a:lvl9pPr marL="2940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14CB3-085B-430E-8140-844C22DB5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86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Population Density (Jan 2022 County Estimate)</a:t>
            </a:r>
          </a:p>
        </p:txBody>
      </p:sp>
      <p:pic>
        <p:nvPicPr>
          <p:cNvPr id="25" name="Picture 24" descr="Blank map of Wisconsin counties">
            <a:extLst>
              <a:ext uri="{FF2B5EF4-FFF2-40B4-BE49-F238E27FC236}">
                <a16:creationId xmlns:a16="http://schemas.microsoft.com/office/drawing/2014/main" id="{04F3AB81-D39E-7C1E-12E4-F2E18125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27" name="Picture 26" descr="Highest population density Wisconsin counties,s mapped.">
            <a:extLst>
              <a:ext uri="{FF2B5EF4-FFF2-40B4-BE49-F238E27FC236}">
                <a16:creationId xmlns:a16="http://schemas.microsoft.com/office/drawing/2014/main" id="{532FCC23-02A1-7056-806A-D62185FE0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29" name="Picture 28" descr="Second highest density Wisconsin counties, mapped">
            <a:extLst>
              <a:ext uri="{FF2B5EF4-FFF2-40B4-BE49-F238E27FC236}">
                <a16:creationId xmlns:a16="http://schemas.microsoft.com/office/drawing/2014/main" id="{411C42E0-8A15-DD40-72BC-86611797A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1" name="Picture 30" descr="Medium density Wisconsin counties, mapped">
            <a:extLst>
              <a:ext uri="{FF2B5EF4-FFF2-40B4-BE49-F238E27FC236}">
                <a16:creationId xmlns:a16="http://schemas.microsoft.com/office/drawing/2014/main" id="{19483187-D133-A45C-2F55-C02D3FE79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3" name="Picture 32" descr="Second lowest density Wisconsin counties, mapped">
            <a:extLst>
              <a:ext uri="{FF2B5EF4-FFF2-40B4-BE49-F238E27FC236}">
                <a16:creationId xmlns:a16="http://schemas.microsoft.com/office/drawing/2014/main" id="{F1F80094-8949-8317-2017-D37C3E9D3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B308157A-66CC-1BAA-CB95-A0825B01E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2A6734-AEEE-420D-9472-05637F7FE99C}"/>
              </a:ext>
            </a:extLst>
          </p:cNvPr>
          <p:cNvSpPr txBox="1"/>
          <p:nvPr/>
        </p:nvSpPr>
        <p:spPr>
          <a:xfrm>
            <a:off x="2440726" y="6564631"/>
            <a:ext cx="6680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Sources:  Population Estimates by WI Dept. of Administration, Demographic Services Center doa.wi.gov/demographics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  Land Area from U.S. Census Bureau TIGER Shapefiles </a:t>
            </a:r>
          </a:p>
        </p:txBody>
      </p:sp>
    </p:spTree>
    <p:extLst>
      <p:ext uri="{BB962C8B-B14F-4D97-AF65-F5344CB8AC3E}">
        <p14:creationId xmlns:p14="http://schemas.microsoft.com/office/powerpoint/2010/main" val="15040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14CB3-085B-430E-8140-844C22DB5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86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Population Density </a:t>
            </a:r>
            <a:r>
              <a:rPr lang="en-US" sz="1400" dirty="0">
                <a:solidFill>
                  <a:schemeClr val="tx1"/>
                </a:solidFill>
              </a:rPr>
              <a:t>(Jan 2022 Minor Civil Division Estimate)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A6734-AEEE-420D-9472-05637F7FE99C}"/>
              </a:ext>
            </a:extLst>
          </p:cNvPr>
          <p:cNvSpPr txBox="1"/>
          <p:nvPr/>
        </p:nvSpPr>
        <p:spPr>
          <a:xfrm>
            <a:off x="2440726" y="6564631"/>
            <a:ext cx="6680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Sources:  Population Estimates by WI Dept. of Administration, Demographic Services Center doa.wi.gov/demographics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  Land Area from U.S. Census Bureau TIGER Shapefiles </a:t>
            </a:r>
          </a:p>
        </p:txBody>
      </p:sp>
      <p:pic>
        <p:nvPicPr>
          <p:cNvPr id="5" name="Picture 4" descr="Wisconsin counties, mapped">
            <a:extLst>
              <a:ext uri="{FF2B5EF4-FFF2-40B4-BE49-F238E27FC236}">
                <a16:creationId xmlns:a16="http://schemas.microsoft.com/office/drawing/2014/main" id="{6BE71940-0960-D6C1-4D38-26E7EA434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4E893FC-3630-ACAF-6C9A-634F5B6C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4826A8A-6F69-EF42-4416-4FD924EB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151BD05-CF68-5160-E208-B49DD9F3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40" y="1138916"/>
            <a:ext cx="8228919" cy="5485946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AD05EC3D-B6BB-46E8-23FB-6D2DE2ED4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0" y="1138911"/>
            <a:ext cx="8228919" cy="5485946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9B46697F-B7AA-B992-28EF-289827D8A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4E382B9BA4418775E128E5F912D6" ma:contentTypeVersion="2" ma:contentTypeDescription="Create a new document." ma:contentTypeScope="" ma:versionID="c593df59d529cd62c52edc0f58c44ef0">
  <xsd:schema xmlns:xsd="http://www.w3.org/2001/XMLSchema" xmlns:xs="http://www.w3.org/2001/XMLSchema" xmlns:p="http://schemas.microsoft.com/office/2006/metadata/properties" xmlns:ns1="http://schemas.microsoft.com/sharepoint/v3" xmlns:ns2="bb65cc95-6d4e-4879-a879-9838761499af" xmlns:ns3="9e30f06f-ad7a-453a-8e08-8a8878e30bd1" targetNamespace="http://schemas.microsoft.com/office/2006/metadata/properties" ma:root="true" ma:fieldsID="67ebbaea808b247c46602f4156dd947f" ns1:_="" ns2:_="" ns3:_="">
    <xsd:import namespace="http://schemas.microsoft.com/sharepoint/v3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ocument_x0020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Division" ma:index="13" nillable="true" ma:displayName="Division" ma:default="Unspecified" ma:description="DOA division" ma:format="RadioButtons" ma:internalName="Division">
      <xsd:simpleType>
        <xsd:restriction base="dms:Choice">
          <xsd:enumeration value="CPD"/>
          <xsd:enumeration value="DEBF"/>
          <xsd:enumeration value="DEHCR"/>
          <xsd:enumeration value="DEO"/>
          <xsd:enumeration value="DET"/>
          <xsd:enumeration value="DFD"/>
          <xsd:enumeration value="DFM"/>
          <xsd:enumeration value="DHA"/>
          <xsd:enumeration value="DIR"/>
          <xsd:enumeration value="DPM"/>
          <xsd:enumeration value="Gaming"/>
          <xsd:enumeration value="Legal"/>
          <xsd:enumeration value="SECY"/>
          <xsd:enumeration value="STAR"/>
          <xsd:enumeration value="Unspecified"/>
        </xsd:restriction>
      </xsd:simpleType>
    </xsd:element>
    <xsd:element name="Document_x0020_Year" ma:index="14" nillable="true" ma:displayName="Document Year" ma:description="Optional column for document year" ma:internalName="Document_x0020_Year">
      <xsd:simpleType>
        <xsd:restriction base="dms:Text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Year xmlns="9e30f06f-ad7a-453a-8e08-8a8878e30bd1" xsi:nil="true"/>
    <Division xmlns="9e30f06f-ad7a-453a-8e08-8a8878e30bd1">Unspecified</Division>
    <PublishingExpirationDate xmlns="http://schemas.microsoft.com/sharepoint/v3" xsi:nil="true"/>
    <PublishingStartDate xmlns="http://schemas.microsoft.com/sharepoint/v3" xsi:nil="true"/>
    <_dlc_DocId xmlns="bb65cc95-6d4e-4879-a879-9838761499af">33E6D4FPPFNA-1999820295-2070</_dlc_DocId>
    <_dlc_DocIdUrl xmlns="bb65cc95-6d4e-4879-a879-9838761499af">
      <Url>https://doa.wi.gov/_layouts/15/DocIdRedir.aspx?ID=33E6D4FPPFNA-1999820295-2070</Url>
      <Description>33E6D4FPPFNA-1999820295-2070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52EB258-DB73-425D-ABA6-9E590B565A87}"/>
</file>

<file path=customXml/itemProps2.xml><?xml version="1.0" encoding="utf-8"?>
<ds:datastoreItem xmlns:ds="http://schemas.openxmlformats.org/officeDocument/2006/customXml" ds:itemID="{19C0C74E-D8E0-4775-959F-63C4C4CEE4B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F9A296-43EC-4A90-A6EA-512B613DD9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7E13404-8096-4D25-BC96-B077063BD41F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14149</TotalTime>
  <Words>88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Gill Sans MT</vt:lpstr>
      <vt:lpstr>Wingdings 2</vt:lpstr>
      <vt:lpstr>Dividend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Grinder, Jennifer - DOA</dc:creator>
  <cp:lastModifiedBy>Barroilhet, Dan - DOA</cp:lastModifiedBy>
  <cp:revision>397</cp:revision>
  <cp:lastPrinted>2019-08-12T18:32:10Z</cp:lastPrinted>
  <dcterms:created xsi:type="dcterms:W3CDTF">2017-06-06T21:15:23Z</dcterms:created>
  <dcterms:modified xsi:type="dcterms:W3CDTF">2023-01-18T15:18:45Z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0x01010041144E382B9BA4418775E128E5F912D6</vt:lpwstr>
  </property>
  <property fmtid="{D5CDD505-2E9C-101B-9397-08002B2CF9AE}" pid="3" name="_dlc_DocIdItemGuid">
    <vt:lpwstr>76de20a0-3ddf-43b2-ba7f-400d948bf2af</vt:lpwstr>
  </property>
</Properties>
</file>